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1" r:id="rId4"/>
    <p:sldMasterId id="2147483742" r:id="rId5"/>
    <p:sldMasterId id="2147483743" r:id="rId6"/>
    <p:sldMasterId id="2147483744" r:id="rId7"/>
    <p:sldMasterId id="2147483745" r:id="rId8"/>
    <p:sldMasterId id="214748374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</p:sldIdLst>
  <p:sldSz cy="13716000" cx="24384000"/>
  <p:notesSz cx="6858000" cy="9144000"/>
  <p:embeddedFontLst>
    <p:embeddedFont>
      <p:font typeface="Helvetica Neue"/>
      <p:regular r:id="rId167"/>
      <p:bold r:id="rId168"/>
      <p:italic r:id="rId169"/>
      <p:boldItalic r:id="rId170"/>
    </p:embeddedFont>
    <p:embeddedFont>
      <p:font typeface="Helvetica Neue Light"/>
      <p:regular r:id="rId171"/>
      <p:bold r:id="rId172"/>
      <p:italic r:id="rId173"/>
      <p:boldItalic r:id="rId174"/>
    </p:embeddedFont>
    <p:embeddedFont>
      <p:font typeface="Gill Sans"/>
      <p:regular r:id="rId175"/>
      <p:bold r:id="rId1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711719-FF58-4BBC-B801-2238EC4FE84D}">
  <a:tblStyle styleId="{BC711719-FF58-4BBC-B801-2238EC4FE84D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GillSans-bold.fntdata"/><Relationship Id="rId36" Type="http://schemas.openxmlformats.org/officeDocument/2006/relationships/slide" Target="slides/slide26.xml"/><Relationship Id="rId175" Type="http://schemas.openxmlformats.org/officeDocument/2006/relationships/font" Target="fonts/GillSans-regular.fntdata"/><Relationship Id="rId39" Type="http://schemas.openxmlformats.org/officeDocument/2006/relationships/slide" Target="slides/slide29.xml"/><Relationship Id="rId174" Type="http://schemas.openxmlformats.org/officeDocument/2006/relationships/font" Target="fonts/HelveticaNeueLight-boldItalic.fntdata"/><Relationship Id="rId38" Type="http://schemas.openxmlformats.org/officeDocument/2006/relationships/slide" Target="slides/slide28.xml"/><Relationship Id="rId173" Type="http://schemas.openxmlformats.org/officeDocument/2006/relationships/font" Target="fonts/HelveticaNeueLigh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HelveticaNeueLight-bold.fntdata"/><Relationship Id="rId65" Type="http://schemas.openxmlformats.org/officeDocument/2006/relationships/slide" Target="slides/slide55.xml"/><Relationship Id="rId171" Type="http://schemas.openxmlformats.org/officeDocument/2006/relationships/font" Target="fonts/HelveticaNeueLight-regular.fntdata"/><Relationship Id="rId68" Type="http://schemas.openxmlformats.org/officeDocument/2006/relationships/slide" Target="slides/slide58.xml"/><Relationship Id="rId170" Type="http://schemas.openxmlformats.org/officeDocument/2006/relationships/font" Target="fonts/HelveticaNeue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font" Target="fonts/HelveticaNeue-italic.fntdata"/><Relationship Id="rId168" Type="http://schemas.openxmlformats.org/officeDocument/2006/relationships/font" Target="fonts/HelveticaNeue-bold.fntdata"/><Relationship Id="rId167" Type="http://schemas.openxmlformats.org/officeDocument/2006/relationships/font" Target="fonts/HelveticaNeue-regular.fntdata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4" name="Shape 19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2" name="Shape 20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8" name="Shape 2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2" name="Shape 2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5" name="Shape 2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" name="Shape 2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3" name="Shape 2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0" name="Shape 2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8" name="Shape 2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5" name="Shape 2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SzPct val="57894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9" lvl="0" marL="4653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4389" lvl="1" marL="8082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4389" lvl="2" marL="11511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4389" lvl="3" marL="14940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4389" lvl="4" marL="18369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8" lvl="0" marL="4653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8" lvl="1" marL="8082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8" lvl="2" marL="11511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8" lvl="3" marL="14940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8" lvl="4" marL="18369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/>
          <p:nvPr>
            <p:ph idx="3" type="pic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/>
          <p:nvPr>
            <p:ph idx="4" type="pic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Shape 257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Shape 258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pic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pic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0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pic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330200" lvl="0" marL="5715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11811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7653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23749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9464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pic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Shape 305"/>
          <p:cNvSpPr/>
          <p:nvPr>
            <p:ph idx="3" type="pic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Shape 306"/>
          <p:cNvSpPr/>
          <p:nvPr>
            <p:ph idx="4" type="pic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Shape 376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Shape 377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11.png"/><Relationship Id="rId14" Type="http://schemas.openxmlformats.org/officeDocument/2006/relationships/image" Target="../media/image104.png"/><Relationship Id="rId17" Type="http://schemas.openxmlformats.org/officeDocument/2006/relationships/image" Target="../media/image102.png"/><Relationship Id="rId16" Type="http://schemas.openxmlformats.org/officeDocument/2006/relationships/image" Target="../media/image101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11.png"/><Relationship Id="rId14" Type="http://schemas.openxmlformats.org/officeDocument/2006/relationships/image" Target="../media/image104.png"/><Relationship Id="rId17" Type="http://schemas.openxmlformats.org/officeDocument/2006/relationships/image" Target="../media/image102.png"/><Relationship Id="rId16" Type="http://schemas.openxmlformats.org/officeDocument/2006/relationships/image" Target="../media/image101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6.png"/><Relationship Id="rId4" Type="http://schemas.openxmlformats.org/officeDocument/2006/relationships/image" Target="../media/image11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Relationship Id="rId4" Type="http://schemas.openxmlformats.org/officeDocument/2006/relationships/image" Target="../media/image4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7.png"/><Relationship Id="rId4" Type="http://schemas.openxmlformats.org/officeDocument/2006/relationships/image" Target="../media/image11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2.png"/><Relationship Id="rId4" Type="http://schemas.openxmlformats.org/officeDocument/2006/relationships/image" Target="../media/image124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9.png"/><Relationship Id="rId4" Type="http://schemas.openxmlformats.org/officeDocument/2006/relationships/image" Target="../media/image12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1.png"/><Relationship Id="rId4" Type="http://schemas.openxmlformats.org/officeDocument/2006/relationships/image" Target="../media/image1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www.andreykurenkov.com/writing/a-brief-history-of-neural-nets-and-deep-learning-part-4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Relationship Id="rId4" Type="http://schemas.openxmlformats.org/officeDocument/2006/relationships/image" Target="../media/image13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5.jpg"/><Relationship Id="rId4" Type="http://schemas.openxmlformats.org/officeDocument/2006/relationships/image" Target="../media/image137.png"/><Relationship Id="rId5" Type="http://schemas.openxmlformats.org/officeDocument/2006/relationships/image" Target="../media/image13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5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kag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44.png"/><Relationship Id="rId6" Type="http://schemas.openxmlformats.org/officeDocument/2006/relationships/image" Target="../media/image147.png"/><Relationship Id="rId7" Type="http://schemas.openxmlformats.org/officeDocument/2006/relationships/image" Target="../media/image14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5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51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7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44.png"/><Relationship Id="rId6" Type="http://schemas.openxmlformats.org/officeDocument/2006/relationships/image" Target="../media/image147.png"/><Relationship Id="rId7" Type="http://schemas.openxmlformats.org/officeDocument/2006/relationships/image" Target="../media/image1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hyperlink" Target="https://www.udacity.com/course/viewer#!/c-ud730/l-6370362152/m-63798118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udacity.com/course/viewer#!/c-ud730/l-6370362152/m-637981181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hyperlink" Target="http://matlabgeeks.com/tips-tutorials/neural-networks-a-multilayer-perceptron-in-matlab/" TargetMode="External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Relationship Id="rId5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image" Target="../media/image65.png"/><Relationship Id="rId8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88.png"/><Relationship Id="rId7" Type="http://schemas.openxmlformats.org/officeDocument/2006/relationships/image" Target="../media/image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88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82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5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102.png"/><Relationship Id="rId5" Type="http://schemas.openxmlformats.org/officeDocument/2006/relationships/image" Target="../media/image91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6" Type="http://schemas.openxmlformats.org/officeDocument/2006/relationships/image" Target="../media/image102.png"/><Relationship Id="rId5" Type="http://schemas.openxmlformats.org/officeDocument/2006/relationships/image" Target="../media/image91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6" Type="http://schemas.openxmlformats.org/officeDocument/2006/relationships/image" Target="../media/image102.png"/><Relationship Id="rId5" Type="http://schemas.openxmlformats.org/officeDocument/2006/relationships/image" Target="../media/image91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2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5" Type="http://schemas.openxmlformats.org/officeDocument/2006/relationships/image" Target="../media/image105.png"/><Relationship Id="rId14" Type="http://schemas.openxmlformats.org/officeDocument/2006/relationships/image" Target="../media/image103.png"/><Relationship Id="rId17" Type="http://schemas.openxmlformats.org/officeDocument/2006/relationships/image" Target="../media/image108.png"/><Relationship Id="rId16" Type="http://schemas.openxmlformats.org/officeDocument/2006/relationships/image" Target="../media/image106.png"/><Relationship Id="rId5" Type="http://schemas.openxmlformats.org/officeDocument/2006/relationships/image" Target="../media/image91.png"/><Relationship Id="rId19" Type="http://schemas.openxmlformats.org/officeDocument/2006/relationships/image" Target="../media/image102.png"/><Relationship Id="rId6" Type="http://schemas.openxmlformats.org/officeDocument/2006/relationships/image" Target="../media/image100.png"/><Relationship Id="rId18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1.png"/><Relationship Id="rId11" Type="http://schemas.openxmlformats.org/officeDocument/2006/relationships/image" Target="../media/image92.png"/><Relationship Id="rId10" Type="http://schemas.openxmlformats.org/officeDocument/2006/relationships/image" Target="../media/image94.png"/><Relationship Id="rId13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03.png"/><Relationship Id="rId14" Type="http://schemas.openxmlformats.org/officeDocument/2006/relationships/image" Target="../media/image96.png"/><Relationship Id="rId17" Type="http://schemas.openxmlformats.org/officeDocument/2006/relationships/image" Target="../media/image106.png"/><Relationship Id="rId16" Type="http://schemas.openxmlformats.org/officeDocument/2006/relationships/image" Target="../media/image105.png"/><Relationship Id="rId5" Type="http://schemas.openxmlformats.org/officeDocument/2006/relationships/image" Target="../media/image91.png"/><Relationship Id="rId19" Type="http://schemas.openxmlformats.org/officeDocument/2006/relationships/image" Target="../media/image110.png"/><Relationship Id="rId6" Type="http://schemas.openxmlformats.org/officeDocument/2006/relationships/image" Target="../media/image100.png"/><Relationship Id="rId18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11" Type="http://schemas.openxmlformats.org/officeDocument/2006/relationships/image" Target="../media/image92.png"/><Relationship Id="rId22" Type="http://schemas.openxmlformats.org/officeDocument/2006/relationships/image" Target="../media/image111.png"/><Relationship Id="rId10" Type="http://schemas.openxmlformats.org/officeDocument/2006/relationships/image" Target="../media/image94.png"/><Relationship Id="rId21" Type="http://schemas.openxmlformats.org/officeDocument/2006/relationships/image" Target="../media/image110.png"/><Relationship Id="rId13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09.png"/><Relationship Id="rId14" Type="http://schemas.openxmlformats.org/officeDocument/2006/relationships/image" Target="../media/image96.png"/><Relationship Id="rId17" Type="http://schemas.openxmlformats.org/officeDocument/2006/relationships/image" Target="../media/image103.png"/><Relationship Id="rId16" Type="http://schemas.openxmlformats.org/officeDocument/2006/relationships/image" Target="../media/image112.png"/><Relationship Id="rId5" Type="http://schemas.openxmlformats.org/officeDocument/2006/relationships/image" Target="../media/image91.png"/><Relationship Id="rId19" Type="http://schemas.openxmlformats.org/officeDocument/2006/relationships/image" Target="../media/image106.png"/><Relationship Id="rId6" Type="http://schemas.openxmlformats.org/officeDocument/2006/relationships/image" Target="../media/image100.png"/><Relationship Id="rId18" Type="http://schemas.openxmlformats.org/officeDocument/2006/relationships/image" Target="../media/image105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11" Type="http://schemas.openxmlformats.org/officeDocument/2006/relationships/image" Target="../media/image92.png"/><Relationship Id="rId10" Type="http://schemas.openxmlformats.org/officeDocument/2006/relationships/image" Target="../media/image94.png"/><Relationship Id="rId21" Type="http://schemas.openxmlformats.org/officeDocument/2006/relationships/image" Target="../media/image111.png"/><Relationship Id="rId13" Type="http://schemas.openxmlformats.org/officeDocument/2006/relationships/image" Target="../media/image97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09.png"/><Relationship Id="rId14" Type="http://schemas.openxmlformats.org/officeDocument/2006/relationships/image" Target="../media/image96.png"/><Relationship Id="rId17" Type="http://schemas.openxmlformats.org/officeDocument/2006/relationships/image" Target="../media/image103.png"/><Relationship Id="rId16" Type="http://schemas.openxmlformats.org/officeDocument/2006/relationships/image" Target="../media/image112.png"/><Relationship Id="rId5" Type="http://schemas.openxmlformats.org/officeDocument/2006/relationships/image" Target="../media/image91.png"/><Relationship Id="rId19" Type="http://schemas.openxmlformats.org/officeDocument/2006/relationships/image" Target="../media/image106.png"/><Relationship Id="rId6" Type="http://schemas.openxmlformats.org/officeDocument/2006/relationships/image" Target="../media/image100.png"/><Relationship Id="rId18" Type="http://schemas.openxmlformats.org/officeDocument/2006/relationships/image" Target="../media/image105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6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11.png"/><Relationship Id="rId14" Type="http://schemas.openxmlformats.org/officeDocument/2006/relationships/image" Target="../media/image104.png"/><Relationship Id="rId17" Type="http://schemas.openxmlformats.org/officeDocument/2006/relationships/image" Target="../media/image102.png"/><Relationship Id="rId16" Type="http://schemas.openxmlformats.org/officeDocument/2006/relationships/image" Target="../media/image101.png"/><Relationship Id="rId5" Type="http://schemas.openxmlformats.org/officeDocument/2006/relationships/image" Target="../media/image91.png"/><Relationship Id="rId6" Type="http://schemas.openxmlformats.org/officeDocument/2006/relationships/image" Target="../media/image94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descr="pasted-image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fmla="val 31472" name="adj1"/>
              <a:gd fmla="val 87354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df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What’s wrong?</a:t>
            </a:r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Watchout overfitting!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1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</p:txBody>
      </p:sp>
      <p:pic>
        <p:nvPicPr>
          <p:cNvPr descr="pasted-image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jpeg"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78" name="Shape 2078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86" name="Shape 2086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items</a:t>
            </a:r>
          </a:p>
        </p:txBody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Logistic regression with TensorBoard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deep NN (20 layers)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Best MNIST with DNN (who is the winner?)</a:t>
            </a:r>
          </a:p>
          <a:p>
            <a:pPr indent="-584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600"/>
              <a:t>deep and wide, different activation functions, dropouts, hyper parameter tunings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Homework (week2) </a:t>
            </a:r>
          </a:p>
        </p:txBody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71000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</a:p>
          <a:p>
            <a:pPr indent="-584200" lvl="0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See some references (http://ndres.me/kaggle-past-solutions/)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Report dataset, your model and hyper parameter details, and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Linear Regression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(</a:t>
            </a:r>
            <a:r>
              <a:rPr lang="en-US"/>
              <a:t>supplementary)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71120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/>
              <a:t>9400 0.0151413 [array([[ 6.21692038,  6.05913448],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[-6.33773184, -5.75189114]], dtype=float32), array([[ 9.93581772],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[-9.43034935]],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9500 0.014909 [array([[ 6.22498751,  6.07049847],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[-6.34637976, -5.76352596]], dtype=float32), array([[ 9.96414757],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[-9.45942593]],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9600 0.0146836 [array([[ 6.23292685,  6.08166742],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[-6.35489035, -5.77496052]], dtype=float32), array([[ 9.99207973],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[-9.48807526]],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9700 0.0144647 [array([[ 6.24074268,  6.09264851],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[-6.36326933, -5.78619957]], dtype=float32), array([[ 10.01962471],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-9.51631165]],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9800 0.0142521 [array([[ 6.24843407,  6.10344648],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[-6.37151814, -5.79724932]], dtype=float32), array([[ 10.04679298],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-9.54414845]],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9900 0.0140456 [array([[ 6.25601053,  6.11406422],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[-6.3796401 , -5.80811596]], dtype=float32), array([[ 10.07359505],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-9.57159519]],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10000 0.0138448 [array([[ 6.26347113,  6.12451124],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[-6.38764334, -5.81880617]], dtype=float32), array([[ 10.10004139],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-9.59866238]], dtype=float32)]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53" name="Shape 215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-US" sz="53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4" name="Shape 504"/>
          <p:cNvSpPr txBox="1"/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80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2194" name="Shape 2194"/>
          <p:cNvSpPr txBox="1"/>
          <p:nvPr>
            <p:ph idx="1" type="body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/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sp>
        <p:nvSpPr>
          <p:cNvPr id="2215" name="Shape 2215"/>
          <p:cNvSpPr txBox="1"/>
          <p:nvPr>
            <p:ph idx="1" type="body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80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228" name="Shape 2228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labels (a, b, c)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4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</a:t>
            </a: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</a:t>
            </a:r>
            <a:r>
              <a:rPr lang="en-US"/>
              <a:t>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</a:t>
            </a:r>
            <a:r>
              <a:rPr lang="en-US"/>
              <a:t>regularization</a:t>
            </a:r>
            <a:r>
              <a:rPr lang="en-US"/>
              <a:t>, dropouts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XOR d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Logistic regression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/>
              <a:t>How about m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</a:p>
        </p:txBody>
      </p:sp>
      <p:pic>
        <p:nvPicPr>
          <p:cNvPr descr="pasted-image.png"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</a:t>
            </a: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Multinomial classification</a:t>
            </a: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i="1" lang="en-US" sz="9000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[2,10], [10,1]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[[ 0.00358802]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[ 0.99366933]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[ 0.99204296]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[ 0.0095663 ]]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4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 7.80e-04]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9.99e-01]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9.98e-01]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1.55e-03]]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ng" id="813" name="Shape 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Cost (W) = 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26" name="Shape 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27" name="Shape 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fmla="val 39896" name="adj1"/>
              <a:gd fmla="val 66082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34" name="Shape 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6" name="Shape 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How about this case?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7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pic>
        <p:nvPicPr>
          <p:cNvPr descr="pasted-image.pdf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/>
              <a:t>g()</a:t>
            </a:r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/>
              <a:t> f()</a:t>
            </a:r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</a:p>
        </p:txBody>
      </p:sp>
      <p:pic>
        <p:nvPicPr>
          <p:cNvPr descr="pasted-image.pdf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{BC711719-FF58-4BBC-B801-2238EC4FE84D}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46" name="Shape 446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Now we know how to get </a:t>
            </a:r>
            <a:r>
              <a:rPr lang="en-US"/>
              <a:t>derivative</a:t>
            </a:r>
            <a:r>
              <a:rPr lang="en-US"/>
              <a:t>: backpropagation 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1173" name="Shape 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/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4900"/>
              <a:t>Tensorflow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“Yes you should understand backprop”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i="1" lang="en-US"/>
              <a:t>TensorFlow automagically makes my networks learn</a:t>
            </a:r>
            <a:r>
              <a:rPr lang="en-US"/>
              <a:t>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not be ready to wrestle with the dangers it presents”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be much less effective at building and debugging neural networks.”</a:t>
            </a:r>
          </a:p>
          <a:p>
            <a:pPr indent="-2286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“The good news is that backpropagation is not that difficult to understand”</a:t>
            </a:r>
          </a:p>
          <a:p>
            <a:pPr indent="-241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“if presented properly.”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Forward pass, OK? Just follow (1), (2), (3) and (4)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{BC711719-FF58-4BBC-B801-2238EC4FE84D}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54" name="Shape 454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pic>
        <p:nvPicPr>
          <p:cNvPr descr="pasted-image.pdf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pic>
        <p:nvPicPr>
          <p:cNvPr descr="pasted-image.pdf"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>
            <p:ph idx="1" type="body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Let’s do back propagation!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will be given. What would be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 We can use the chain rule.</a:t>
            </a:r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 the same manner, we can get back prop (4), (3), (1) and (1)!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>
            <p:ph idx="1" type="body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These derivatives for each gate will be given.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We can just use them in the chain rule.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3800" lIns="243800" rIns="243800" wrap="square" tIns="2438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For Matrix: http://cs231n.github.io/optimization-2/#staged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Done! Let’s update our network using derivatives!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